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3A811-5762-4708-994A-8D9CC6EAD7C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0364-6E02-426C-A097-1B0943CF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889C-EC94-4C08-88E7-2BD529C8D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E4612-4B7D-4C20-8B6C-FFB03F705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B12A4-5AFF-40B8-8F04-752BDCE3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C16E-5D9B-498F-946D-8B311AE51850}" type="datetime1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24E7C-4701-48E7-BD98-D3ABBF94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B4F33-A6FA-4572-A36A-8FD59F92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8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D245-AD4F-49B7-95FD-AFFD04F5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BA9ED-7B0B-4AD7-B179-40B3F388F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6593D-91EF-4433-9139-86F6BA67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BE4A-5AA0-409F-8E83-A32036246CCE}" type="datetime1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32085-7011-4AB3-9F37-17459CB3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53555-848E-4E2E-B493-8C37ABCB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1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A99E4-A17A-4CB2-8C63-EDB9F787A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E2C18-3D6B-4F05-9B88-77377DF8D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9A714-DE10-4C37-A405-90E6A504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1B15-861D-49F5-8586-A6152199A10F}" type="datetime1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EB391-C5CD-4AA2-A20D-2DEFD194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E2E16-958C-4C23-8C9B-18D50283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3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7034-14EC-4E1C-BACA-DBDA8756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5BBF2-5AB7-4362-A0E6-BEF5D25B7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8F560-F72C-4D7B-8BE2-EEB56594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F384-0078-4ACC-8707-7F8E1EC525E0}" type="datetime1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12AA9-1D8C-4A6A-BB96-CAB45630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71300-A479-4C39-9268-79ACD5C2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1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BDEA-9D59-4292-8751-061785C9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38B91-8320-46E4-8AE6-6B5CE122A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525C6-72FC-4C2D-8062-8957087F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946E-F598-4081-BDDD-693CE7A26229}" type="datetime1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B9DE7-7C74-4C9B-B0F3-11096AE1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BD3B4-1888-4C14-B1B8-82EFC4BB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2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42B8-2194-485B-9DFA-DB925724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8484F-F1F3-4070-84ED-9B248EC70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0B8C6-C7BB-45A8-A862-B054E0129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64A36-1394-4E17-A106-E9AD3E90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F34-35D6-4635-8597-193DE24A5A33}" type="datetime1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E9BD8-6BA1-41AF-A9DC-5AC2D19D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F8C49-E183-4DDB-B12F-A14203EC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3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4BED2-FF27-4C6B-B8BE-65AB3524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9B827-312A-4660-8936-BFB66525C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CCDD-82A1-4E73-B56A-8FADAB102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42149-40C2-4911-A5BD-EA3058C91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8C8D07-9858-485E-A34A-6487B97A9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8D86F-EE01-46C2-BE60-CC5CC5CD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989A-1E60-4120-88F0-853D1AD844BC}" type="datetime1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88F26A-3CA0-4469-A914-E7BF08EB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2D7C1-0406-4240-8D2D-8752ED17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8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8B06-0779-4BA2-8242-C302EE07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0E750D-E641-4AE7-A3AB-DC970EC4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9302-B700-4264-BA8F-3E886E2E6C82}" type="datetime1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F2754-DC8A-4120-9335-6E28616C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7E21D-46DF-4652-8C7F-3823023A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6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20574-73DA-49C1-B415-B582D16F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9247-39E7-48A5-AC81-CAFD9B078580}" type="datetime1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D0BA4-8764-4D6E-AC42-7F9A7F6B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CD4C5-B2D5-4416-BA53-C091FEEC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7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8555-6ABA-4F17-A4E1-5EB7A646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511C1-B68E-4883-9785-1C9CC3C1A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CF243-CE2A-4DE9-B1BE-AB5AF1F89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E8DAF-CF1A-4B88-B5D0-5A00F742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0817-BCE1-477D-A831-CBF7E07C2489}" type="datetime1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4EC21-8C73-4F66-BA08-24BD1F20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DC0E3-715C-4513-A5F5-3D10EB56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0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A5E2-5A51-412D-A4DF-7C5A9C3C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F1550-B59B-4C32-97A2-E985A2F75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45F6C-F572-4634-B64A-C7EF1E6F2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4F2E7-F3C6-4DAF-82AB-2C50725C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A4AA-81DF-4C5F-A36A-D5FAD46B81D4}" type="datetime1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2140E-E6C9-4E94-92CC-9FAD9426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4E418-C474-47CB-9C34-3531F527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8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5C097-A9A7-4550-AFA2-D1027D85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709FF-4F24-4304-9F3D-6CC0CD023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B5F7D-1C8E-47D8-86BF-71BBB1849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C29A-B5C0-4EC5-9079-BFDBB9CC5891}" type="datetime1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1D777-1DCE-43C6-8BE9-DA942A8BD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0E01F-324D-429F-AEEA-77A300B58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DFBC1-2034-4599-B9F5-A9629F44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5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HyQVsU8m7z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FC0F53-3EBB-4809-B185-A46957EC2CE3}"/>
                  </a:ext>
                </a:extLst>
              </p:cNvPr>
              <p:cNvSpPr txBox="1"/>
              <p:nvPr/>
            </p:nvSpPr>
            <p:spPr>
              <a:xfrm>
                <a:off x="4248150" y="35307"/>
                <a:ext cx="3581400" cy="6355586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1300" b="1" i="1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87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FC0F53-3EBB-4809-B185-A46957EC2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0" y="35307"/>
                <a:ext cx="3581400" cy="6355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F9DF198-096E-437B-8780-BD52C40D7496}"/>
              </a:ext>
            </a:extLst>
          </p:cNvPr>
          <p:cNvSpPr/>
          <p:nvPr/>
        </p:nvSpPr>
        <p:spPr>
          <a:xfrm>
            <a:off x="0" y="0"/>
            <a:ext cx="424815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endParaRPr lang="en-US" sz="1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57BA9-FA79-4B20-AB59-DD4E57F8846B}"/>
              </a:ext>
            </a:extLst>
          </p:cNvPr>
          <p:cNvSpPr/>
          <p:nvPr/>
        </p:nvSpPr>
        <p:spPr>
          <a:xfrm>
            <a:off x="7620000" y="3657600"/>
            <a:ext cx="4572000" cy="2949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শুভেচ্ছা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26E72-1DEA-4E46-BE0B-E224FB50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841-6B9E-44BC-8A27-9A2DA50C3917}" type="datetime1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707DB8-4D3D-4F17-9F0D-EEE1099C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141E1-BAD6-4F1B-913A-C109F37A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5A6A7D2-6B11-4776-B378-6B32A5C8ADEC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u="sng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বৃত্তের </a:t>
                </a:r>
                <a:r>
                  <a:rPr lang="en-US" sz="4400" u="sng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পরিধি</a:t>
                </a:r>
                <a:r>
                  <a:rPr lang="en-US" sz="4400" u="sng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নির্ণয়ঃ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বৃত্তের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পরিধি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ও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ব্যাসের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(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)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অনুপাত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হলো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একটি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ধ্রুব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সংখ্যা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।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একে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দ্বারা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প্রকাশ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করা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হয়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।</a:t>
                </a:r>
              </a:p>
              <a:p>
                <a:pPr algn="ctr"/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একে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কখনোই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কোন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বীজগাণিতিক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সমীকরণের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মূলরূপে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প্রকাশ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করা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যাবে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না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।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পরিধি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ব্যাস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   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     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বা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পরিধি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SutonnyOMJ" panose="01010600010101010101" pitchFamily="2" charset="0"/>
                  <a:cs typeface="SutonnyOMJ" panose="01010600010101010101" pitchFamily="2" charset="0"/>
                </a:endParaRP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               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বা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,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ea typeface="Cambria Math" panose="02040503050406030204" pitchFamily="18" charset="0"/>
                    <a:cs typeface="SutonnyOMJ" panose="01010600010101010101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পরিধি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 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d=2r</a:t>
                </a:r>
              </a:p>
              <a:p>
                <a:pPr algn="ctr"/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বা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পরিধি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=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chemeClr val="tx1"/>
                    </a:solidFill>
                    <a:latin typeface="SutonnyOMJ" panose="01010600010101010101" pitchFamily="2" charset="0"/>
                    <a:ea typeface="Cambria Math" panose="02040503050406030204" pitchFamily="18" charset="0"/>
                    <a:cs typeface="SutonnyOMJ" panose="01010600010101010101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5A6A7D2-6B11-4776-B378-6B32A5C8A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4327E72-F7A0-4E3C-AFD4-3C03751290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4CEEA-CCF8-45C1-A9C8-EBE48953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4096-638C-4DA9-87BC-D0E6FEB10DB4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96757-FB46-435E-9ED1-8CADB7E7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6AB22-3253-4A3B-A260-8539CB75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0EC6-36BA-42D3-B1A7-D53C8DB7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187"/>
            <a:ext cx="10515600" cy="8112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বৃত্তের</a:t>
            </a:r>
            <a:r>
              <a:rPr lang="en-US" sz="5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ক্ষেত্রফল</a:t>
            </a:r>
            <a:r>
              <a:rPr lang="en-US" sz="5400" dirty="0">
                <a:latin typeface="SutonnyOMJ" panose="01010600010101010101" pitchFamily="2" charset="0"/>
                <a:cs typeface="SutonnyOMJ" panose="01010600010101010101" pitchFamily="2" charset="0"/>
              </a:rPr>
              <a:t> নির্ণয়ঃ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6373AC-8F92-4B19-AF51-6FE14F31B8DF}"/>
              </a:ext>
            </a:extLst>
          </p:cNvPr>
          <p:cNvSpPr/>
          <p:nvPr/>
        </p:nvSpPr>
        <p:spPr>
          <a:xfrm>
            <a:off x="266700" y="1390650"/>
            <a:ext cx="5105400" cy="61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</a:t>
            </a:r>
            <a:r>
              <a:rPr lang="as-IN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মরা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ভিডিও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টি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দেখি</a:t>
            </a:r>
            <a:endParaRPr lang="en-US" sz="32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9A3822-39C3-49A3-BE93-CD93D80D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86B4-6DAD-4B6A-96AA-8B86AFEECCC5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0A999-E286-4F53-92F3-24BC42E8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82D8-F800-4DD7-82E8-0F78E03E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11</a:t>
            </a:fld>
            <a:endParaRPr lang="en-US"/>
          </a:p>
        </p:txBody>
      </p:sp>
      <p:sp>
        <p:nvSpPr>
          <p:cNvPr id="12" name="Oval 11">
            <a:hlinkClick r:id="rId2"/>
            <a:extLst>
              <a:ext uri="{FF2B5EF4-FFF2-40B4-BE49-F238E27FC236}">
                <a16:creationId xmlns:a16="http://schemas.microsoft.com/office/drawing/2014/main" id="{F7D3B8CF-0490-432A-ADC4-FCAB6B80C218}"/>
              </a:ext>
            </a:extLst>
          </p:cNvPr>
          <p:cNvSpPr/>
          <p:nvPr/>
        </p:nvSpPr>
        <p:spPr>
          <a:xfrm>
            <a:off x="5111750" y="2428875"/>
            <a:ext cx="1968500" cy="1752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02051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5B7C54-B7D4-41A2-9C14-8E8B8371BFC5}"/>
                  </a:ext>
                </a:extLst>
              </p:cNvPr>
              <p:cNvSpPr/>
              <p:nvPr/>
            </p:nvSpPr>
            <p:spPr>
              <a:xfrm>
                <a:off x="101600" y="136525"/>
                <a:ext cx="11811000" cy="645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ভিডিওতে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প্রদর্শিত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বৃত্তটিকে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যে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as-IN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আ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য়তাকার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ক্ষেত্রে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পরিণত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করা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হয়েছে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তার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দৈর্ঘ্য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প্রদত্ত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বৃত্তের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পরিধির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অর্ধেক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এবং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প্রস্থ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ব্যাসার্ধের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সমান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।</a:t>
                </a:r>
              </a:p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অর্থা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ৎ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আয়তাকার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ক্ষেত্রের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দৈর্ঘ্য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</a:p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                                     =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ea typeface="Cambria Math" panose="02040503050406030204" pitchFamily="18" charset="0"/>
                    <a:cs typeface="SutonnyOMJ" panose="01010600010101010101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                    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এবং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প্রস্থ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=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  <a:p>
                <a:pPr algn="ctr"/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অতএব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বৃত্তের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(</a:t>
                </a:r>
                <a:r>
                  <a:rPr lang="as-IN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আ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য়তাকার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ক্ষেত্রে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ক্ষেত্রফল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                             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/>
                            </a:solidFill>
                            <a:latin typeface="SutonnyOMJ" panose="01010600010101010101" pitchFamily="2" charset="0"/>
                            <a:cs typeface="SutonnyOMJ" panose="01010600010101010101" pitchFamily="2" charset="0"/>
                          </a:rPr>
                          <m:t> 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বর্গ</a:t>
                </a:r>
                <a:r>
                  <a:rPr lang="en-US" sz="3600" dirty="0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SutonnyOMJ" panose="01010600010101010101" pitchFamily="2" charset="0"/>
                    <a:cs typeface="SutonnyOMJ" panose="01010600010101010101" pitchFamily="2" charset="0"/>
                  </a:rPr>
                  <a:t>একক</a:t>
                </a:r>
                <a:endParaRPr lang="en-US" sz="3600" dirty="0">
                  <a:solidFill>
                    <a:schemeClr val="tx1"/>
                  </a:solidFill>
                  <a:latin typeface="SutonnyOMJ" panose="01010600010101010101" pitchFamily="2" charset="0"/>
                  <a:cs typeface="SutonnyOMJ" panose="01010600010101010101" pitchFamily="2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5B7C54-B7D4-41A2-9C14-8E8B8371B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136525"/>
                <a:ext cx="11811000" cy="645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1A4C7F5-4021-4799-AA30-59670C7ABB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42D83-12BC-44EF-86D2-34115D22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B36E-A1FA-42E1-8C25-5F02AC49BA7B}" type="datetime1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D9811-DC15-45B7-B609-54D5588A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09D6B-8B68-442F-9E5E-12C3C862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7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B75BAE3-D43B-4E4F-AAF3-D46778728952}"/>
              </a:ext>
            </a:extLst>
          </p:cNvPr>
          <p:cNvSpPr/>
          <p:nvPr/>
        </p:nvSpPr>
        <p:spPr>
          <a:xfrm>
            <a:off x="1358900" y="254000"/>
            <a:ext cx="8496300" cy="330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দলীয়</a:t>
            </a:r>
            <a:r>
              <a:rPr lang="en-US" sz="6600" b="1" u="sng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u="sng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6600" b="1" u="sng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সবাই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নিম্নলিখিত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দলে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বিভক্ত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হয়ে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কাজটি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করবে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B2BE4-6B87-4179-AC34-C5717AB652EC}"/>
              </a:ext>
            </a:extLst>
          </p:cNvPr>
          <p:cNvSpPr/>
          <p:nvPr/>
        </p:nvSpPr>
        <p:spPr>
          <a:xfrm>
            <a:off x="2540000" y="3721100"/>
            <a:ext cx="78486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বৃত্তের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পরিধি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নির্ণয়ের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সূত্রটি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প্রমান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51050-B740-425B-8AD5-24D081FFE7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19537-8DE0-4690-9198-76891DB0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D97D-0E00-4FCE-9949-5F0FD2263A47}" type="datetime1">
              <a:rPr lang="en-US" smtClean="0"/>
              <a:t>5/17/2019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22EAD3-0989-422A-951D-7DF9D13C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C3BA65-29F5-4DEF-9AFE-B9903D54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13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390B40-0FD7-446F-958D-4515042CF323}"/>
              </a:ext>
            </a:extLst>
          </p:cNvPr>
          <p:cNvSpPr/>
          <p:nvPr/>
        </p:nvSpPr>
        <p:spPr>
          <a:xfrm>
            <a:off x="9588500" y="254000"/>
            <a:ext cx="2387600" cy="825500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</a:t>
            </a:r>
            <a:r>
              <a:rPr lang="as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য়: </a:t>
            </a:r>
            <a:r>
              <a:rPr lang="as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মিনিট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7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2587A-F022-4272-ACCB-FC10E4A21A1A}"/>
              </a:ext>
            </a:extLst>
          </p:cNvPr>
          <p:cNvSpPr/>
          <p:nvPr/>
        </p:nvSpPr>
        <p:spPr>
          <a:xfrm>
            <a:off x="1104900" y="6350"/>
            <a:ext cx="5511800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09EF6-1698-4E04-B175-DDFBB2FC67AE}"/>
              </a:ext>
            </a:extLst>
          </p:cNvPr>
          <p:cNvSpPr/>
          <p:nvPr/>
        </p:nvSpPr>
        <p:spPr>
          <a:xfrm>
            <a:off x="533400" y="774700"/>
            <a:ext cx="11569700" cy="607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১.বৃত্তের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বৃহত্তম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জ্যা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হলো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……. </a:t>
            </a:r>
          </a:p>
          <a:p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</a:p>
          <a:p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২.কোনো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বৃত্তের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কেন্দ্র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একটি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বিন্দুর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দুরত্ব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ব্যাসার্ধের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কম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বিন্দুটি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বৃত্তের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 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অবস্থিত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</a:p>
          <a:p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৩.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বৃত্তের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ব্যাসার্ধ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বৃহত্তম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জ্যা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 ……</a:t>
            </a:r>
          </a:p>
          <a:p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</a:t>
            </a:r>
          </a:p>
          <a:p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৪.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দুইটি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বিন্দু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এমন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বৃত্তের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 …</a:t>
            </a:r>
          </a:p>
          <a:p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</a:t>
            </a:r>
          </a:p>
          <a:p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৫.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তিনটি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বিন্দু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এমন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বৃত্তের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 …..</a:t>
            </a:r>
          </a:p>
          <a:p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B36D4-0D07-4DDD-ACCA-181E1544F381}"/>
              </a:ext>
            </a:extLst>
          </p:cNvPr>
          <p:cNvSpPr/>
          <p:nvPr/>
        </p:nvSpPr>
        <p:spPr>
          <a:xfrm>
            <a:off x="0" y="0"/>
            <a:ext cx="12192000" cy="685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C2AD04-CB33-4016-96C7-D3BC07AB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A17B693-EA9A-4780-B319-8D2AF99209A5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02EDC1-A933-4D8E-A8CB-3541D1CB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amin001974@gmail.com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C9F518-12E6-482B-954F-1240FA55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E058C3-C77E-4C8B-AFF0-84821951ED8D}"/>
              </a:ext>
            </a:extLst>
          </p:cNvPr>
          <p:cNvSpPr/>
          <p:nvPr/>
        </p:nvSpPr>
        <p:spPr>
          <a:xfrm>
            <a:off x="8775700" y="1244600"/>
            <a:ext cx="20447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</a:t>
            </a:r>
            <a:endParaRPr lang="en-US" sz="2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8674C3-C025-4324-A8BF-B4B8AAB88160}"/>
              </a:ext>
            </a:extLst>
          </p:cNvPr>
          <p:cNvSpPr/>
          <p:nvPr/>
        </p:nvSpPr>
        <p:spPr>
          <a:xfrm>
            <a:off x="1104900" y="1727200"/>
            <a:ext cx="14986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উত্তর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40EEF5-286C-4A89-B81E-53A702C11C9D}"/>
              </a:ext>
            </a:extLst>
          </p:cNvPr>
          <p:cNvSpPr/>
          <p:nvPr/>
        </p:nvSpPr>
        <p:spPr>
          <a:xfrm>
            <a:off x="8636000" y="3098800"/>
            <a:ext cx="1917700" cy="327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F9FF13-F6FF-45D0-8382-A8A54640400F}"/>
              </a:ext>
            </a:extLst>
          </p:cNvPr>
          <p:cNvSpPr/>
          <p:nvPr/>
        </p:nvSpPr>
        <p:spPr>
          <a:xfrm>
            <a:off x="838200" y="3098800"/>
            <a:ext cx="19177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83E50E-A80D-4096-80E0-20295286D04D}"/>
              </a:ext>
            </a:extLst>
          </p:cNvPr>
          <p:cNvSpPr/>
          <p:nvPr/>
        </p:nvSpPr>
        <p:spPr>
          <a:xfrm>
            <a:off x="838200" y="4051300"/>
            <a:ext cx="1917700" cy="46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</a:t>
            </a:r>
            <a:r>
              <a:rPr lang="as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F8BA95-A65E-4B2C-8F66-E359E38F649E}"/>
              </a:ext>
            </a:extLst>
          </p:cNvPr>
          <p:cNvSpPr/>
          <p:nvPr/>
        </p:nvSpPr>
        <p:spPr>
          <a:xfrm>
            <a:off x="8610600" y="4051300"/>
            <a:ext cx="1917700" cy="327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B37D9-040B-496C-A142-B35606A63B7D}"/>
              </a:ext>
            </a:extLst>
          </p:cNvPr>
          <p:cNvSpPr/>
          <p:nvPr/>
        </p:nvSpPr>
        <p:spPr>
          <a:xfrm>
            <a:off x="838200" y="5041900"/>
            <a:ext cx="1917700" cy="46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</a:t>
            </a:r>
            <a:r>
              <a:rPr lang="as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DBB67F-E3FF-419F-B83E-DBB72F99E0F8}"/>
              </a:ext>
            </a:extLst>
          </p:cNvPr>
          <p:cNvSpPr/>
          <p:nvPr/>
        </p:nvSpPr>
        <p:spPr>
          <a:xfrm>
            <a:off x="8616950" y="5048250"/>
            <a:ext cx="1917700" cy="327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ং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B87305-DEEE-4637-8457-05A61460F52A}"/>
              </a:ext>
            </a:extLst>
          </p:cNvPr>
          <p:cNvSpPr/>
          <p:nvPr/>
        </p:nvSpPr>
        <p:spPr>
          <a:xfrm>
            <a:off x="8680450" y="5899150"/>
            <a:ext cx="1917700" cy="327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একটি</a:t>
            </a: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1E1D53-9DE9-482F-A966-B87B091E2D64}"/>
              </a:ext>
            </a:extLst>
          </p:cNvPr>
          <p:cNvSpPr/>
          <p:nvPr/>
        </p:nvSpPr>
        <p:spPr>
          <a:xfrm>
            <a:off x="749300" y="5994400"/>
            <a:ext cx="1917700" cy="46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</a:t>
            </a:r>
            <a:r>
              <a:rPr lang="as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597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931230-FD63-4BCA-A60C-9A855AADBF79}"/>
              </a:ext>
            </a:extLst>
          </p:cNvPr>
          <p:cNvSpPr/>
          <p:nvPr/>
        </p:nvSpPr>
        <p:spPr>
          <a:xfrm>
            <a:off x="698500" y="3251200"/>
            <a:ext cx="10795000" cy="217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প্রমাণ</a:t>
            </a:r>
            <a:r>
              <a:rPr lang="en-US" sz="5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5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যায়</a:t>
            </a:r>
            <a:r>
              <a:rPr lang="en-US" sz="5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US" sz="5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বৃত্তের</a:t>
            </a:r>
            <a:r>
              <a:rPr lang="en-US" sz="5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পরিধি</a:t>
            </a:r>
            <a:r>
              <a:rPr lang="en-US" sz="5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5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ব্যাসের</a:t>
            </a:r>
            <a:r>
              <a:rPr lang="en-US" sz="5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অনুপাত</a:t>
            </a:r>
            <a:r>
              <a:rPr lang="en-US" sz="5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হলো</a:t>
            </a:r>
            <a:r>
              <a:rPr lang="en-US" sz="5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একটি </a:t>
            </a:r>
            <a:r>
              <a:rPr lang="en-US" sz="5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ধ্রুব</a:t>
            </a:r>
            <a:r>
              <a:rPr lang="en-US" sz="5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5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AE925B-ADE7-402A-BDA6-3D34E72B12C6}"/>
              </a:ext>
            </a:extLst>
          </p:cNvPr>
          <p:cNvSpPr/>
          <p:nvPr/>
        </p:nvSpPr>
        <p:spPr>
          <a:xfrm>
            <a:off x="4000500" y="177800"/>
            <a:ext cx="5181600" cy="2514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বাড়ির</a:t>
            </a:r>
            <a:r>
              <a:rPr lang="en-US" sz="6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E3923-58A5-4D65-A633-7878A39799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6FCC22-0164-4A47-8EA5-78D73EC0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7DF7-4B8A-492E-98A1-13F236B16FFD}" type="datetime1">
              <a:rPr lang="en-US" smtClean="0"/>
              <a:t>5/17/2019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2A35DD-576C-45E0-90F0-44CD4379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E90BB7-2C51-4565-A46E-53C7DE9D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849817-F23A-46E1-8A4B-22A0B1B55FAB}"/>
              </a:ext>
            </a:extLst>
          </p:cNvPr>
          <p:cNvSpPr/>
          <p:nvPr/>
        </p:nvSpPr>
        <p:spPr>
          <a:xfrm>
            <a:off x="0" y="0"/>
            <a:ext cx="12192000" cy="676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</a:t>
            </a:r>
            <a:r>
              <a:rPr lang="as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এখানেই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সমাপ্তি</a:t>
            </a:r>
            <a:endParaRPr lang="en-US" sz="36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US" sz="6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r>
              <a:rPr lang="en-US" sz="6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  <a:endParaRPr lang="en-US" sz="66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Star: 32 Points 3">
            <a:extLst>
              <a:ext uri="{FF2B5EF4-FFF2-40B4-BE49-F238E27FC236}">
                <a16:creationId xmlns:a16="http://schemas.microsoft.com/office/drawing/2014/main" id="{FE619930-E2CA-4071-B645-1E0A5D9B30D0}"/>
              </a:ext>
            </a:extLst>
          </p:cNvPr>
          <p:cNvSpPr/>
          <p:nvPr/>
        </p:nvSpPr>
        <p:spPr>
          <a:xfrm>
            <a:off x="4235450" y="1212850"/>
            <a:ext cx="3962400" cy="3886200"/>
          </a:xfrm>
          <a:prstGeom prst="star3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0E7E1E-B1E0-4B13-B67D-1B931FC373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8B8F37-01B3-42C3-963C-B48A5271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932D-E0A9-4D29-B90D-853B1B076FE4}" type="datetime1">
              <a:rPr lang="en-US" smtClean="0"/>
              <a:t>5/17/2019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129AAD-9890-4A6B-A934-54C4A46E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A1D299-D629-416B-B9A2-A52B8210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4975EF-3FD4-400F-BAC1-8C05E5543A6B}"/>
              </a:ext>
            </a:extLst>
          </p:cNvPr>
          <p:cNvSpPr/>
          <p:nvPr/>
        </p:nvSpPr>
        <p:spPr>
          <a:xfrm>
            <a:off x="304800" y="-12700"/>
            <a:ext cx="118491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মোঃ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আমিনুল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সিনিয়র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গণিত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চাঁদপুর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আহমাদিয়া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ফাযিল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মাদ্রাসা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নতুনবাজার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চাঁদপুর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মোবাইল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নং</a:t>
            </a:r>
            <a:r>
              <a:rPr lang="en-US" dirty="0"/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01911272437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id- amin001974@gmail.com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27F00-AE12-42C0-AD41-3E638C5C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C200-A931-46F8-816E-EA33F5EB7581}" type="datetime1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AF521-539A-4053-B978-32F67D63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8E44A-D557-4BA5-92EA-A964DCBDE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6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A3ED66-ADE9-40BB-AE64-1D0A885DC1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দাখিল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নবম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শ্রেণি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বিষয়ঃ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গণিত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অধ্যা</a:t>
            </a:r>
            <a:r>
              <a:rPr lang="as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ঃ-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দশম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সময়ঃ-৪৫মিনিট</a:t>
            </a:r>
          </a:p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তারিখঃ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 ০১/০২/২০১৯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খ্রিঃ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7FA8D-6A8E-41AF-BE81-900597F5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D244-E0BC-4972-82F3-615256C6CF50}" type="datetime1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6675D-AA5E-4CC7-AFCF-E554BDC0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A4AAB-2951-47E4-BF28-7893B582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DF7859-B318-4233-9D68-9B23560757FD}"/>
              </a:ext>
            </a:extLst>
          </p:cNvPr>
          <p:cNvSpPr/>
          <p:nvPr/>
        </p:nvSpPr>
        <p:spPr>
          <a:xfrm>
            <a:off x="8978900" y="685127"/>
            <a:ext cx="2489200" cy="2565400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Flowchart: Direct Access Storage 2">
            <a:extLst>
              <a:ext uri="{FF2B5EF4-FFF2-40B4-BE49-F238E27FC236}">
                <a16:creationId xmlns:a16="http://schemas.microsoft.com/office/drawing/2014/main" id="{5674FD6D-552D-486A-8902-4380E1C0A069}"/>
              </a:ext>
            </a:extLst>
          </p:cNvPr>
          <p:cNvSpPr/>
          <p:nvPr/>
        </p:nvSpPr>
        <p:spPr>
          <a:xfrm rot="6274301" flipH="1">
            <a:off x="4137524" y="867103"/>
            <a:ext cx="3129550" cy="2201443"/>
          </a:xfrm>
          <a:prstGeom prst="flowChartMagneticDrum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430906AB-2A30-4356-B975-993B0D442E79}"/>
              </a:ext>
            </a:extLst>
          </p:cNvPr>
          <p:cNvSpPr/>
          <p:nvPr/>
        </p:nvSpPr>
        <p:spPr>
          <a:xfrm>
            <a:off x="723900" y="176452"/>
            <a:ext cx="2489200" cy="2565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D1720A-E217-4078-968E-A1EC84CE4956}"/>
              </a:ext>
            </a:extLst>
          </p:cNvPr>
          <p:cNvSpPr/>
          <p:nvPr/>
        </p:nvSpPr>
        <p:spPr>
          <a:xfrm>
            <a:off x="1117600" y="3295649"/>
            <a:ext cx="850900" cy="927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E3B8B5-7D63-4644-9A49-5DD9F094E91C}"/>
              </a:ext>
            </a:extLst>
          </p:cNvPr>
          <p:cNvSpPr/>
          <p:nvPr/>
        </p:nvSpPr>
        <p:spPr>
          <a:xfrm>
            <a:off x="4965700" y="3638549"/>
            <a:ext cx="850900" cy="927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487A0A-82FC-4E30-B05F-FAFC74546F19}"/>
              </a:ext>
            </a:extLst>
          </p:cNvPr>
          <p:cNvSpPr/>
          <p:nvPr/>
        </p:nvSpPr>
        <p:spPr>
          <a:xfrm>
            <a:off x="9798050" y="3429000"/>
            <a:ext cx="850900" cy="927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8D1A33-1163-4CDD-A4AD-C6FE6FF35BC9}"/>
              </a:ext>
            </a:extLst>
          </p:cNvPr>
          <p:cNvSpPr/>
          <p:nvPr/>
        </p:nvSpPr>
        <p:spPr>
          <a:xfrm>
            <a:off x="381000" y="4565649"/>
            <a:ext cx="11811000" cy="194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১।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আকৃতিটি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কিসের</a:t>
            </a:r>
            <a:endParaRPr lang="en-US" sz="32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২।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নং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আকৃতির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দুই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প্রান্তের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আকৃতি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জ্যামিতিক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চিত্রের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মিল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৩।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নং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চিত্র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টি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জ্যামিতিক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চিত্রের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মিল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214DB7-AED7-4B31-BF0A-3C83E20C3F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0E2BD-5DB7-4E78-B6AD-FBACD5A5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82C3-281F-4746-A5F2-39DD16FF82AF}" type="datetime1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3CADE-6EDD-4A0C-A15F-B0207A9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6E23A-52D5-40CA-9324-0306E8ED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4841BF6-095F-4091-8577-4F54A05F38FD}"/>
              </a:ext>
            </a:extLst>
          </p:cNvPr>
          <p:cNvSpPr/>
          <p:nvPr/>
        </p:nvSpPr>
        <p:spPr>
          <a:xfrm>
            <a:off x="4241800" y="1892300"/>
            <a:ext cx="3975100" cy="4114800"/>
          </a:xfrm>
          <a:prstGeom prst="ellips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FD5359-CC1E-4221-A91E-E30C5CA46F81}"/>
              </a:ext>
            </a:extLst>
          </p:cNvPr>
          <p:cNvSpPr/>
          <p:nvPr/>
        </p:nvSpPr>
        <p:spPr>
          <a:xfrm>
            <a:off x="3759200" y="533400"/>
            <a:ext cx="4673600" cy="9271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বৃত্ত</a:t>
            </a:r>
            <a:endParaRPr lang="en-US" sz="7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9DCE7-61F7-4242-893E-C1C5788670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D5F5B9-C573-466D-9BC2-29FD01B0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EC6B-0F21-43AE-9EA4-FAACD0083E77}" type="datetime1">
              <a:rPr lang="en-US" smtClean="0"/>
              <a:t>5/17/2019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852D53-5B5A-46DB-8A9D-B43F6DC6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DD0873-1369-4C7C-9E67-81E72792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8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4BAED9-8DCC-4572-A270-0A7653C3EC2D}"/>
              </a:ext>
            </a:extLst>
          </p:cNvPr>
          <p:cNvSpPr/>
          <p:nvPr/>
        </p:nvSpPr>
        <p:spPr>
          <a:xfrm>
            <a:off x="736600" y="0"/>
            <a:ext cx="11455400" cy="674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শিখনফলঃ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এই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শেষে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...</a:t>
            </a:r>
          </a:p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বৃত্ত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কাকে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চিত্র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সহ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বৃত্তের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পরিধি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বৃত্তের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পরিধি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ক্ষেত্রফল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নির্ণয়ের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সূত্র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উদ্ভাবন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বৃত্তের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বৈশিষ্ট্য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বিশ্লেষণ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বৃত্তের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অংশ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তাদের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মধ্যে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পারস্পারিক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সম্পর্ক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412A9-E26F-43D5-9320-A792930B5D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3FE5A-E0A7-4B05-A1E4-1804953E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FFD2-ACFF-4FAC-9C9E-8F22D705FEE3}" type="datetime1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82A23-9816-4CF7-BAE9-D758295B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760E1-3545-4AC6-84EF-DCAEF4B4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88014F1-C3E9-4F8F-97B8-C9ABA2CB7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6700" y="0"/>
            <a:ext cx="5410200" cy="5778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C5AEF0-9AA0-4572-A588-ABF41E90620B}"/>
              </a:ext>
            </a:extLst>
          </p:cNvPr>
          <p:cNvSpPr/>
          <p:nvPr/>
        </p:nvSpPr>
        <p:spPr>
          <a:xfrm>
            <a:off x="165100" y="342900"/>
            <a:ext cx="28448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 কাকে বলে</a:t>
            </a:r>
            <a:r>
              <a:rPr lang="en-US" sz="4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B66471-D1AB-42F5-8425-E9E5C4187EBB}"/>
              </a:ext>
            </a:extLst>
          </p:cNvPr>
          <p:cNvSpPr/>
          <p:nvPr/>
        </p:nvSpPr>
        <p:spPr>
          <a:xfrm>
            <a:off x="165100" y="965200"/>
            <a:ext cx="6565900" cy="140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একই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সমতলে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অবস্থিত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একটি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নির্দিষ্ট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বিন্দু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সমদুরবর্তী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সকল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বিন্দু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দ্বারা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গঠিত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সুষম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আবদ্ধ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বক্রাকার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ক্ষেত্রকে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7AA58-92D2-4178-9216-1B58B0A621DB}"/>
              </a:ext>
            </a:extLst>
          </p:cNvPr>
          <p:cNvSpPr/>
          <p:nvPr/>
        </p:nvSpPr>
        <p:spPr>
          <a:xfrm>
            <a:off x="254000" y="2565400"/>
            <a:ext cx="51054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কেন্দ্র কাকে বলে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AF9B70-2E18-4830-AF5D-581A210FDF8E}"/>
              </a:ext>
            </a:extLst>
          </p:cNvPr>
          <p:cNvSpPr/>
          <p:nvPr/>
        </p:nvSpPr>
        <p:spPr>
          <a:xfrm>
            <a:off x="254000" y="3028949"/>
            <a:ext cx="6578602" cy="1454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বৃত্তের উপর যে কোন বিন্দু বৃত্তের বক্ররেখা দ</a:t>
            </a:r>
            <a:r>
              <a:rPr lang="en-US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্বা</a:t>
            </a:r>
            <a:r>
              <a:rPr lang="bn-IN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রা সীমাবদ্ধ ক্ষেত্রের মধ্যবর্তী একটি নিদিষ্ট বিন্দুর সমদূরবর্তী হয় ঐ নিদিষ্ট বিন্দুকে কেন্দ্র বলে ।</a:t>
            </a:r>
            <a:endParaRPr lang="en-US" sz="32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74197F-EAB2-4CE4-8131-B8283DB9BC2F}"/>
              </a:ext>
            </a:extLst>
          </p:cNvPr>
          <p:cNvSpPr/>
          <p:nvPr/>
        </p:nvSpPr>
        <p:spPr>
          <a:xfrm>
            <a:off x="254000" y="4546599"/>
            <a:ext cx="5842000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পরিধি কাকে বলে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02417-1820-48EE-8041-28C8D48E5429}"/>
              </a:ext>
            </a:extLst>
          </p:cNvPr>
          <p:cNvSpPr/>
          <p:nvPr/>
        </p:nvSpPr>
        <p:spPr>
          <a:xfrm>
            <a:off x="254000" y="5073650"/>
            <a:ext cx="64770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বৃত্তের দৈর্ঘ্যকে পরিধি বলে।</a:t>
            </a:r>
            <a:endParaRPr lang="en-US" sz="36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770F6D-8565-435F-A887-CF35AA5376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975DE75-E72E-4DB1-A9B9-F57AD4A8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55BA-50D0-4070-8A28-3B9754D4673A}" type="datetime1">
              <a:rPr lang="en-US" smtClean="0"/>
              <a:t>5/17/2019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1852030-9A19-4BAF-8F71-754C1115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FB9B983-6592-4CE0-9B53-5CD0D7CA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750B189-AF26-4BB5-B5E2-984BC1E7F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5700" y="952500"/>
            <a:ext cx="4686300" cy="4933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99705A-0182-484B-ACFD-1841A249664F}"/>
              </a:ext>
            </a:extLst>
          </p:cNvPr>
          <p:cNvSpPr/>
          <p:nvPr/>
        </p:nvSpPr>
        <p:spPr>
          <a:xfrm>
            <a:off x="495300" y="330200"/>
            <a:ext cx="4470400" cy="8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ব্যাসার্ধ কাকে বলে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576D13-1773-4315-ABF3-F30E8B3D06C2}"/>
              </a:ext>
            </a:extLst>
          </p:cNvPr>
          <p:cNvSpPr/>
          <p:nvPr/>
        </p:nvSpPr>
        <p:spPr>
          <a:xfrm>
            <a:off x="495300" y="952500"/>
            <a:ext cx="500380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বৃত্তের কেন্দ্র হতে বৃত্তের উপর অবস্থিত কোন বিন্দুর দুরত্তকে ঐ বৃত্তের ব্যাসার্ধ বলা হয়।</a:t>
            </a:r>
            <a:endParaRPr lang="en-US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EF48AE-7F22-4AFE-9D26-2F4FAF13ADAE}"/>
              </a:ext>
            </a:extLst>
          </p:cNvPr>
          <p:cNvSpPr/>
          <p:nvPr/>
        </p:nvSpPr>
        <p:spPr>
          <a:xfrm>
            <a:off x="495300" y="2168524"/>
            <a:ext cx="5473700" cy="48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ব্যাস কাকে বলে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7AFBE-DDE7-40C3-8FF6-EAC13748329E}"/>
              </a:ext>
            </a:extLst>
          </p:cNvPr>
          <p:cNvSpPr/>
          <p:nvPr/>
        </p:nvSpPr>
        <p:spPr>
          <a:xfrm>
            <a:off x="469900" y="2705103"/>
            <a:ext cx="6261100" cy="1282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বৃত্তের কোন জ্যা যদি কেন্দ্র থেকে যায় তবে জ্যাটিকে বৃত্তের ব্যাস বলা হয়।</a:t>
            </a:r>
            <a:endParaRPr lang="en-US" sz="36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CF1D50-22B7-4670-A0C2-F15C7CD9C91F}"/>
              </a:ext>
            </a:extLst>
          </p:cNvPr>
          <p:cNvSpPr/>
          <p:nvPr/>
        </p:nvSpPr>
        <p:spPr>
          <a:xfrm>
            <a:off x="469900" y="3902071"/>
            <a:ext cx="6032500" cy="81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জ্যা কাকে বলে</a:t>
            </a:r>
            <a:r>
              <a:rPr lang="en-US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A92471-C01D-42F6-9877-57809C9EDB77}"/>
              </a:ext>
            </a:extLst>
          </p:cNvPr>
          <p:cNvSpPr/>
          <p:nvPr/>
        </p:nvSpPr>
        <p:spPr>
          <a:xfrm>
            <a:off x="425450" y="4660907"/>
            <a:ext cx="6350000" cy="73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বৃত্তের উপর আবস্থিত যে কোন দুইটি বিন্দুর সংযোজক রেখাংশকে বৃত্তটির একটি জ্যা বলে।  </a:t>
            </a:r>
            <a:endParaRPr lang="en-US" sz="32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EE8F58-BCB7-4555-A6D3-6DF2643E04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6325C1B-15DC-4943-8ADD-C5ADBF09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220-BC13-4070-96F3-0C0F246E15AA}" type="datetime1">
              <a:rPr lang="en-US" smtClean="0"/>
              <a:t>5/17/2019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990A859-1C05-41BA-8F4B-B7474172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2AA6B2-4F6E-4166-A4E9-BEDD24C3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359E3E5-6E18-434C-9942-6ACACA5E0B88}"/>
              </a:ext>
            </a:extLst>
          </p:cNvPr>
          <p:cNvSpPr/>
          <p:nvPr/>
        </p:nvSpPr>
        <p:spPr>
          <a:xfrm>
            <a:off x="3060700" y="292100"/>
            <a:ext cx="5524500" cy="1803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</a:t>
            </a:r>
            <a:r>
              <a:rPr lang="as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কাজ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5DFEB5-336E-4253-A652-6BF7053B7A39}"/>
              </a:ext>
            </a:extLst>
          </p:cNvPr>
          <p:cNvSpPr/>
          <p:nvPr/>
        </p:nvSpPr>
        <p:spPr>
          <a:xfrm>
            <a:off x="711200" y="3048000"/>
            <a:ext cx="10642600" cy="201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সংজ্ঞা</a:t>
            </a:r>
            <a:r>
              <a:rPr lang="en-US" sz="54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লিখ</a:t>
            </a:r>
            <a:r>
              <a:rPr lang="en-US" sz="54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:  </a:t>
            </a:r>
            <a:r>
              <a:rPr lang="en-US" sz="5400" dirty="0" err="1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জ্যা</a:t>
            </a:r>
            <a:r>
              <a:rPr lang="en-US" sz="54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ব্যাস</a:t>
            </a:r>
            <a:endParaRPr lang="en-US" sz="54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সম্পর্ক</a:t>
            </a:r>
            <a:r>
              <a:rPr lang="en-US" sz="54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স্থাপন</a:t>
            </a:r>
            <a:r>
              <a:rPr lang="en-US" sz="54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কর</a:t>
            </a:r>
            <a:r>
              <a:rPr lang="en-US" sz="54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: </a:t>
            </a:r>
            <a:r>
              <a:rPr lang="en-US" sz="5400" dirty="0" err="1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ব্যাস</a:t>
            </a:r>
            <a:r>
              <a:rPr lang="en-US" sz="5400" dirty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ব্যাসার্ধ</a:t>
            </a:r>
            <a:endParaRPr lang="en-US" sz="54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C45116-5246-490B-A7FD-BFEF2CBC56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3E9DC6-593F-4AD0-AB6B-B1153186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BBC4-EB51-4E16-8D9C-490B6827ECFF}" type="datetime1">
              <a:rPr lang="en-US" smtClean="0"/>
              <a:t>5/17/2019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8FC41B-1128-47E5-BE90-2464F1B8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271DD8-A2F6-4D14-A9E0-31CB2418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FBC1-2034-4599-B9F5-A9629F44EC45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CE999D-A7C3-449E-AAA0-052491A8D262}"/>
              </a:ext>
            </a:extLst>
          </p:cNvPr>
          <p:cNvSpPr/>
          <p:nvPr/>
        </p:nvSpPr>
        <p:spPr>
          <a:xfrm>
            <a:off x="9448800" y="1104900"/>
            <a:ext cx="25654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</a:t>
            </a:r>
            <a:r>
              <a:rPr lang="as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য়: </a:t>
            </a:r>
            <a:r>
              <a:rPr lang="as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৫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মিনিট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8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589</Words>
  <Application>Microsoft Office PowerPoint</Application>
  <PresentationFormat>Widescreen</PresentationFormat>
  <Paragraphs>148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NikoshLightBAN</vt:lpstr>
      <vt:lpstr>SutonnyOMJ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বৃত্তের ক্ষেত্রফল নির্ণয়ঃ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 torab</dc:creator>
  <cp:lastModifiedBy>amin torab</cp:lastModifiedBy>
  <cp:revision>49</cp:revision>
  <dcterms:created xsi:type="dcterms:W3CDTF">2018-09-30T14:41:36Z</dcterms:created>
  <dcterms:modified xsi:type="dcterms:W3CDTF">2019-05-17T05:02:18Z</dcterms:modified>
</cp:coreProperties>
</file>